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7"/>
  </p:notesMasterIdLst>
  <p:handoutMasterIdLst>
    <p:handoutMasterId r:id="rId38"/>
  </p:handoutMasterIdLst>
  <p:sldIdLst>
    <p:sldId id="443" r:id="rId6"/>
    <p:sldId id="303" r:id="rId7"/>
    <p:sldId id="304" r:id="rId8"/>
    <p:sldId id="305" r:id="rId9"/>
    <p:sldId id="306" r:id="rId10"/>
    <p:sldId id="308" r:id="rId11"/>
    <p:sldId id="309" r:id="rId12"/>
    <p:sldId id="310" r:id="rId13"/>
    <p:sldId id="311" r:id="rId14"/>
    <p:sldId id="312" r:id="rId15"/>
    <p:sldId id="313" r:id="rId16"/>
    <p:sldId id="314" r:id="rId17"/>
    <p:sldId id="315" r:id="rId18"/>
    <p:sldId id="316" r:id="rId19"/>
    <p:sldId id="317" r:id="rId20"/>
    <p:sldId id="323" r:id="rId21"/>
    <p:sldId id="324" r:id="rId22"/>
    <p:sldId id="320" r:id="rId23"/>
    <p:sldId id="332" r:id="rId24"/>
    <p:sldId id="333" r:id="rId25"/>
    <p:sldId id="334" r:id="rId26"/>
    <p:sldId id="335" r:id="rId27"/>
    <p:sldId id="336" r:id="rId28"/>
    <p:sldId id="325" r:id="rId29"/>
    <p:sldId id="326" r:id="rId30"/>
    <p:sldId id="327" r:id="rId31"/>
    <p:sldId id="328" r:id="rId32"/>
    <p:sldId id="329" r:id="rId33"/>
    <p:sldId id="331" r:id="rId34"/>
    <p:sldId id="330" r:id="rId35"/>
    <p:sldId id="354"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CBCFD1"/>
    <a:srgbClr val="7D868C"/>
    <a:srgbClr val="808000"/>
    <a:srgbClr val="408000"/>
    <a:srgbClr val="10800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15" autoAdjust="0"/>
    <p:restoredTop sz="70068" autoAdjust="0"/>
  </p:normalViewPr>
  <p:slideViewPr>
    <p:cSldViewPr snapToGrid="0">
      <p:cViewPr varScale="1">
        <p:scale>
          <a:sx n="43" d="100"/>
          <a:sy n="43" d="100"/>
        </p:scale>
        <p:origin x="-1024"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2/12/16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2" name="Notes Placeholder 1"/>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 name="Header Placeholder 9"/>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sldNum="0" hdr="0" ftr="0"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400"/>
            <a:ext cx="5486400" cy="4114800"/>
          </a:xfrm>
          <a:prstGeom prst="rect">
            <a:avLst/>
          </a:prstGeom>
        </p:spPr>
        <p:txBody>
          <a:bodyPr/>
          <a:lstStyle/>
          <a:p>
            <a:r>
              <a:rPr lang="en-US" dirty="0" smtClean="0"/>
              <a:t>Okay,</a:t>
            </a:r>
            <a:r>
              <a:rPr lang="en-US" baseline="0" dirty="0" smtClean="0"/>
              <a:t> so now that we have our hosted Chef account and with that an actual chef server, we need to start building our infrastructure.  The first thing we want to do is open up a command line tool – like </a:t>
            </a:r>
            <a:r>
              <a:rPr lang="en-US" baseline="0" dirty="0" err="1" smtClean="0"/>
              <a:t>iterm</a:t>
            </a:r>
            <a:r>
              <a:rPr lang="en-US" baseline="0" dirty="0" smtClean="0"/>
              <a:t>.  Does everyone know what I mean by this?  </a:t>
            </a:r>
            <a:endParaRPr lang="en-US" dirty="0"/>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the cat</a:t>
            </a:r>
            <a:r>
              <a:rPr lang="en-US" baseline="0" dirty="0" smtClean="0"/>
              <a:t> command to view the contents of your cookbooks.  cat is short for concatenate.  </a:t>
            </a:r>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for this next step, you are going to want to be at the root of the apache</a:t>
            </a:r>
            <a:r>
              <a:rPr lang="en-US" baseline="0" dirty="0" smtClean="0"/>
              <a:t> cookbook. </a:t>
            </a:r>
          </a:p>
          <a:p>
            <a:endParaRPr lang="en-US" baseline="0" dirty="0" smtClean="0"/>
          </a:p>
          <a:p>
            <a:r>
              <a:rPr lang="en-US" dirty="0" smtClean="0"/>
              <a:t>Chef</a:t>
            </a:r>
            <a:r>
              <a:rPr lang="en-US" baseline="0" dirty="0" smtClean="0"/>
              <a:t> generate can also generate our recipe file as well. Running the command `chef generate recipe apache server` it will generate the server recipe within the apache cookbook we created.</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8768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cat that </a:t>
            </a:r>
            <a:r>
              <a:rPr lang="en-US" baseline="0" dirty="0" err="1" smtClean="0"/>
              <a:t>server.rb</a:t>
            </a:r>
            <a:r>
              <a:rPr lang="en-US" baseline="0" dirty="0" smtClean="0"/>
              <a:t>, we find that this recipe is also empty.  We will need to add some resources to this recipe in order for this recipe to set up a web server.</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 </a:t>
            </a:r>
            <a:r>
              <a:rPr lang="en-US" dirty="0" err="1" smtClean="0"/>
              <a:t>server.rb</a:t>
            </a:r>
            <a:r>
              <a:rPr lang="en-US" dirty="0" smtClean="0"/>
              <a:t> file with the resources added.  Let’s talk about this for a second.</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(desk scribble here)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a:t>
            </a:r>
            <a:r>
              <a:rPr lang="en-US" baseline="0" dirty="0" smtClean="0"/>
              <a:t> first resource we have used here is the package resource.  (underline package).  We are specifying that we want the package “</a:t>
            </a:r>
            <a:r>
              <a:rPr lang="en-US" baseline="0" dirty="0" err="1" smtClean="0"/>
              <a:t>httpd</a:t>
            </a:r>
            <a:r>
              <a:rPr lang="en-US" baseline="0" dirty="0" smtClean="0"/>
              <a:t>” installed.</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The second resource we use is the file resource – here we are specifying that we want to create file at a specific location with specific content.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The last resource we are using is the service resource – we want the service ‘</a:t>
            </a:r>
            <a:r>
              <a:rPr lang="en-US" baseline="0" dirty="0" err="1" smtClean="0"/>
              <a:t>httpd</a:t>
            </a:r>
            <a:r>
              <a:rPr lang="en-US" baseline="0" dirty="0" smtClean="0"/>
              <a:t>” to be enabled and started.</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indent="0">
              <a:buFontTx/>
              <a:buNone/>
            </a:pPr>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we’re using Linux here, and in Linux we are going to create some directories and just get some housekeeping done.</a:t>
            </a:r>
          </a:p>
          <a:p>
            <a:endParaRPr lang="en-US" baseline="0" dirty="0" smtClean="0"/>
          </a:p>
          <a:p>
            <a:r>
              <a:rPr lang="en-US" baseline="0" dirty="0" smtClean="0"/>
              <a:t>For this class, create a directory entitled chef-repo.  you’ll use the command </a:t>
            </a:r>
            <a:r>
              <a:rPr lang="en-US" baseline="0" dirty="0" err="1" smtClean="0"/>
              <a:t>mkdir</a:t>
            </a:r>
            <a:r>
              <a:rPr lang="en-US" baseline="0" dirty="0" smtClean="0"/>
              <a:t> to make the directory.  You will be working in this directory from here forward.</a:t>
            </a:r>
          </a:p>
          <a:p>
            <a:endParaRPr lang="en-US" baseline="0" dirty="0" smtClean="0"/>
          </a:p>
          <a:p>
            <a:r>
              <a:rPr lang="en-US" baseline="0" dirty="0" smtClean="0"/>
              <a:t>After you create the directory, you’ll need to move into that directory.  We do this with the command cd (change directory) and the name of the directory.</a:t>
            </a:r>
          </a:p>
          <a:p>
            <a:endParaRPr lang="en-US" baseline="0" dirty="0" smtClean="0"/>
          </a:p>
          <a:p>
            <a:r>
              <a:rPr lang="en-US" baseline="0" dirty="0" smtClean="0"/>
              <a:t>Now, let’s make a subdirectory in chef-repo called cookbooks.  Chef requires that all cookbooks be kept in a cookbooks directory.  Let’s go ahead and cd into the cookbooks directory.</a:t>
            </a:r>
          </a:p>
          <a:p>
            <a:endParaRPr lang="en-US" baseline="0" dirty="0" smtClean="0"/>
          </a:p>
          <a:p>
            <a:r>
              <a:rPr lang="en-US" baseline="0" dirty="0" smtClean="0"/>
              <a:t>Now, we are ready to start cooking!</a:t>
            </a:r>
          </a:p>
          <a:p>
            <a:endParaRPr lang="en-US" baseline="0" dirty="0" smtClean="0"/>
          </a:p>
          <a:p>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Here is an example of the</a:t>
            </a:r>
            <a:r>
              <a:rPr lang="en-US" baseline="0" dirty="0" smtClean="0">
                <a:latin typeface="Arial" panose="020B0604020202020204" pitchFamily="34" charset="0"/>
                <a:cs typeface="Arial" panose="020B0604020202020204" pitchFamily="34" charset="0"/>
              </a:rPr>
              <a:t> package resource. The </a:t>
            </a:r>
            <a:r>
              <a:rPr lang="en-US" dirty="0" smtClean="0">
                <a:latin typeface="Arial" panose="020B0604020202020204" pitchFamily="34" charset="0"/>
                <a:cs typeface="Arial" panose="020B0604020202020204" pitchFamily="34" charset="0"/>
              </a:rPr>
              <a:t>package named '</a:t>
            </a:r>
            <a:r>
              <a:rPr lang="en-US" dirty="0" err="1" smtClean="0">
                <a:latin typeface="Arial" panose="020B0604020202020204" pitchFamily="34" charset="0"/>
                <a:cs typeface="Arial" panose="020B0604020202020204" pitchFamily="34" charset="0"/>
              </a:rPr>
              <a:t>httpd</a:t>
            </a:r>
            <a:r>
              <a:rPr lang="en-US" dirty="0" smtClean="0">
                <a:latin typeface="Arial" panose="020B0604020202020204" pitchFamily="34" charset="0"/>
                <a:cs typeface="Arial" panose="020B0604020202020204" pitchFamily="34" charset="0"/>
              </a:rPr>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latin typeface="Arial" panose="020B0604020202020204" pitchFamily="34" charset="0"/>
              <a:cs typeface="Arial" panose="020B0604020202020204" pitchFamily="34" charset="0"/>
            </a:endParaRP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Instructor Note: The default action for the package</a:t>
            </a:r>
            <a:r>
              <a:rPr lang="en-US" baseline="0" dirty="0" smtClean="0">
                <a:latin typeface="Arial" panose="020B0604020202020204" pitchFamily="34" charset="0"/>
                <a:cs typeface="Arial" panose="020B0604020202020204" pitchFamily="34" charset="0"/>
              </a:rPr>
              <a:t> resource is create. When you do not specify an action or attributes you can define it without the do and end block.</a:t>
            </a:r>
            <a:endParaRPr lang="en-US" dirty="0" smtClean="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actually create this recipe, 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so let’s get these resources</a:t>
            </a:r>
            <a:r>
              <a:rPr lang="en-US" baseline="0" dirty="0" smtClean="0"/>
              <a:t> into the server recipe</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that we have place for our cookbooks to live, let’s go ahead and create a cookbook we can use to manage a web server.</a:t>
            </a: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go ahead and enter this</a:t>
            </a:r>
            <a:r>
              <a:rPr lang="en-US" baseline="0" dirty="0" smtClean="0"/>
              <a:t> code into the recipe, and save it when you’re done.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indent="0">
              <a:buFontTx/>
              <a:buNone/>
            </a:pPr>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400"/>
            <a:ext cx="5486400" cy="4114800"/>
          </a:xfrm>
          <a:prstGeom prst="rect">
            <a:avLst/>
          </a:prstGeom>
        </p:spPr>
        <p:txBody>
          <a:bodyPr/>
          <a:lstStyle/>
          <a:p>
            <a:r>
              <a:rPr lang="en-US" dirty="0" smtClean="0"/>
              <a:t>Okay, now we are going to move onto playing with some of the chef tools.  Before we do that, let’s go ahead</a:t>
            </a:r>
            <a:r>
              <a:rPr lang="en-US" baseline="0" dirty="0" smtClean="0"/>
              <a:t> and take break.  Process all that covered and when we come back we’ll have a brief Q/A period and then jump into playing with Resources, recipes and cookbooks!</a:t>
            </a:r>
            <a:endParaRPr lang="en-US" dirty="0"/>
          </a:p>
        </p:txBody>
      </p:sp>
    </p:spTree>
    <p:extLst>
      <p:ext uri="{BB962C8B-B14F-4D97-AF65-F5344CB8AC3E}">
        <p14:creationId xmlns:p14="http://schemas.microsoft.com/office/powerpoint/2010/main" val="1120842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To do this, we are going to use an executable program called chef.  This is a “lower case” chef – which is different from our company/product.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0" dirty="0" smtClean="0"/>
              <a:t>So, in our term</a:t>
            </a:r>
            <a:r>
              <a:rPr lang="en-US" b="0" baseline="0" dirty="0" smtClean="0"/>
              <a:t> window, we can use chef on the command line to do number of things. </a:t>
            </a:r>
          </a:p>
          <a:p>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baseline="0" dirty="0" smtClean="0"/>
              <a:t>One thing that’s really cool about Chef is that help is always available to our users.  For example, on this screen you see that we’ve entered chef –help.  What I typically tell my students is that these commands are like building blocks.  When we use the –help, it provides us with a list of subcommands that can be appended onto the first command we enter to perform specific functions.</a:t>
            </a:r>
          </a:p>
          <a:p>
            <a:endParaRPr lang="en-US" b="0" baseline="0" dirty="0" smtClean="0"/>
          </a:p>
          <a:p>
            <a:r>
              <a:rPr lang="en-US" b="0" baseline="0" dirty="0" smtClean="0"/>
              <a:t>For example, if we look at the results here, we see that if we append generate to the chef command, we can generate a number of things.</a:t>
            </a:r>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name.</a:t>
            </a:r>
          </a:p>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apache</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apache</a:t>
            </a:r>
            <a:r>
              <a:rPr lang="en-US" dirty="0" smtClean="0"/>
              <a:t>.</a:t>
            </a: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Because we haven’t done some of the first day exercises,</a:t>
            </a:r>
            <a:r>
              <a:rPr lang="en-US" baseline="0" dirty="0" smtClean="0"/>
              <a:t> our students will not have the tree command.  Do the tree stuff as a demo and explain to them what you are doing.</a:t>
            </a:r>
            <a:endParaRPr lang="en-US" dirty="0" smtClean="0"/>
          </a:p>
          <a:p>
            <a:endParaRPr lang="en-US" dirty="0" smtClean="0"/>
          </a:p>
          <a:p>
            <a:r>
              <a:rPr lang="en-US" dirty="0" smtClean="0"/>
              <a:t>Aren't you curious what's inside it? </a:t>
            </a:r>
          </a:p>
          <a:p>
            <a:endParaRPr lang="en-US" dirty="0" smtClean="0"/>
          </a:p>
          <a:p>
            <a:r>
              <a:rPr lang="en-US" dirty="0" smtClean="0"/>
              <a:t>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  [note they haven’t installed this yet]</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a:xfrm>
            <a:off x="0" y="8685213"/>
            <a:ext cx="2971800" cy="457200"/>
          </a:xfrm>
          <a:prstGeom prst="rect">
            <a:avLst/>
          </a:prstGeom>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1"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1"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
        <p:nvSpPr>
          <p:cNvPr id="10"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
        <p:nvSpPr>
          <p:cNvPr id="6"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6"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
        <p:nvSpPr>
          <p:cNvPr id="7"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7"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
        <p:nvSpPr>
          <p:cNvPr id="10"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Rectangle 3"/>
          <p:cNvSpPr/>
          <p:nvPr userDrawn="1"/>
        </p:nvSpPr>
        <p:spPr bwMode="auto">
          <a:xfrm>
            <a:off x="0" y="0"/>
            <a:ext cx="16256000" cy="9144000"/>
          </a:xfrm>
          <a:prstGeom prst="rect">
            <a:avLst/>
          </a:prstGeom>
          <a:noFill/>
          <a:ln w="6350">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6" name="Rectangle 5"/>
          <p:cNvSpPr/>
          <p:nvPr userDrawn="1"/>
        </p:nvSpPr>
        <p:spPr bwMode="auto">
          <a:xfrm>
            <a:off x="0" y="0"/>
            <a:ext cx="16256000" cy="9144000"/>
          </a:xfrm>
          <a:prstGeom prst="rect">
            <a:avLst/>
          </a:prstGeom>
          <a:noFill/>
          <a:ln w="6350">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4003661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8977460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29895300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2"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4233860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82977" y="7338514"/>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
        <p:nvSpPr>
          <p:cNvPr id="9"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893330" y="724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
        <p:nvSpPr>
          <p:cNvPr id="15"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sp>
        <p:nvSpPr>
          <p:cNvPr id="10"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
        <p:nvSpPr>
          <p:cNvPr id="9"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6"/>
            <a:ext cx="12824551" cy="1540524"/>
          </a:xfrm>
          <a:prstGeom prst="rect">
            <a:avLst/>
          </a:prstGeom>
          <a:noFill/>
          <a:ln>
            <a:noFill/>
          </a:ln>
          <a:effectLst/>
        </p:spPr>
        <p:txBody>
          <a:bodyPr vert="horz" wrap="square" lIns="121920" tIns="121920" rIns="121920" bIns="121920" rtlCol="0" anchor="ctr">
            <a:noAutofit/>
          </a:bodyPr>
          <a:lstStyle/>
          <a:p>
            <a:r>
              <a:rPr lang="en-US" sz="10666" b="0" cap="none" spc="0" dirty="0" smtClean="0">
                <a:ln w="18415" cmpd="sng">
                  <a:solidFill>
                    <a:srgbClr val="FFFFFF"/>
                  </a:solidFill>
                  <a:prstDash val="solid"/>
                </a:ln>
                <a:solidFill>
                  <a:schemeClr val="bg1">
                    <a:lumMod val="65000"/>
                    <a:alpha val="50000"/>
                  </a:schemeClr>
                </a:solidFill>
                <a:effectLst/>
              </a:rPr>
              <a:t>EXERCISE</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sp>
        <p:nvSpPr>
          <p:cNvPr id="8"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842683" y="8549840"/>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pPr algn="l"/>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
        <p:nvSpPr>
          <p:cNvPr id="8" name="Rectangle 7"/>
          <p:cNvSpPr/>
          <p:nvPr userDrawn="1"/>
        </p:nvSpPr>
        <p:spPr bwMode="auto">
          <a:xfrm>
            <a:off x="0" y="0"/>
            <a:ext cx="16256000" cy="9144000"/>
          </a:xfrm>
          <a:prstGeom prst="rect">
            <a:avLst/>
          </a:prstGeom>
          <a:noFill/>
          <a:ln w="3175">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92" r:id="rId3"/>
    <p:sldLayoutId id="2147483783" r:id="rId4"/>
    <p:sldLayoutId id="2147483777" r:id="rId5"/>
    <p:sldLayoutId id="2147483772" r:id="rId6"/>
    <p:sldLayoutId id="2147483781" r:id="rId7"/>
    <p:sldLayoutId id="2147483768" r:id="rId8"/>
    <p:sldLayoutId id="2147483782" r:id="rId9"/>
    <p:sldLayoutId id="2147483785" r:id="rId10"/>
    <p:sldLayoutId id="2147483770" r:id="rId11"/>
    <p:sldLayoutId id="2147483774" r:id="rId12"/>
    <p:sldLayoutId id="2147483771" r:id="rId13"/>
    <p:sldLayoutId id="2147483776" r:id="rId14"/>
    <p:sldLayoutId id="2147483764" r:id="rId15"/>
    <p:sldLayoutId id="2147483780" r:id="rId16"/>
    <p:sldLayoutId id="2147483766" r:id="rId17"/>
    <p:sldLayoutId id="2147483779" r:id="rId18"/>
    <p:sldLayoutId id="2147483767" r:id="rId19"/>
    <p:sldLayoutId id="2147483723" r:id="rId20"/>
    <p:sldLayoutId id="2147483790" r:id="rId21"/>
    <p:sldLayoutId id="2147483795" r:id="rId22"/>
    <p:sldLayoutId id="2147483798"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daringfireball.net/projects/markdown/syntax"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docs.chef.io/config_rb_metadata.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docs.chef.io/resources.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hyperlink" Target="https://docs.chef.io/resource_package.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s://docs.chef.io/resource_service.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hyperlink" Target="https://docs.chef.io/resource_file.htm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hyperlink" Target="https://docs.chef.io/resource_file.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a:xfrm>
            <a:off x="3013751" y="3704942"/>
            <a:ext cx="12711157" cy="1337551"/>
          </a:xfrm>
        </p:spPr>
        <p:txBody>
          <a:bodyPr/>
          <a:lstStyle/>
          <a:p>
            <a:r>
              <a:rPr lang="en-US" dirty="0" smtClean="0"/>
              <a:t>Chef In Practice</a:t>
            </a:r>
            <a:endParaRPr lang="en-US" dirty="0"/>
          </a:p>
        </p:txBody>
      </p:sp>
    </p:spTree>
    <p:extLst>
      <p:ext uri="{BB962C8B-B14F-4D97-AF65-F5344CB8AC3E}">
        <p14:creationId xmlns:p14="http://schemas.microsoft.com/office/powerpoint/2010/main" val="3787847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p:txBody>
          <a:bodyPr>
            <a:normAutofit/>
          </a:bodyPr>
          <a:lstStyle/>
          <a:p>
            <a:pPr algn="ctr"/>
            <a:r>
              <a:rPr lang="en-US" dirty="0">
                <a:cs typeface="Courier New" panose="02070309020205020404" pitchFamily="49" charset="0"/>
                <a:hlinkClick r:id="rId3"/>
              </a:rPr>
              <a:t>http://</a:t>
            </a:r>
            <a:r>
              <a:rPr lang="en-US" dirty="0" smtClean="0">
                <a:cs typeface="Courier New" panose="02070309020205020404" pitchFamily="49" charset="0"/>
                <a:hlinkClick r:id="rId3"/>
              </a:rPr>
              <a:t>daringfireball.net/projects/markdown/syntax</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94546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sz="2300" dirty="0" smtClean="0"/>
              <a:t>apache</a:t>
            </a:r>
            <a:endParaRPr lang="en-US" sz="2300" dirty="0"/>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2" name="Title 1"/>
          <p:cNvSpPr>
            <a:spLocks noGrp="1"/>
          </p:cNvSpPr>
          <p:nvPr>
            <p:ph type="title"/>
          </p:nvPr>
        </p:nvSpPr>
        <p:spPr/>
        <p:txBody>
          <a:bodyPr/>
          <a:lstStyle/>
          <a:p>
            <a:r>
              <a:rPr lang="en-US" dirty="0" smtClean="0"/>
              <a:t>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4" name="Text Placeholder 3"/>
          <p:cNvSpPr>
            <a:spLocks noGrp="1"/>
          </p:cNvSpPr>
          <p:nvPr>
            <p:ph type="body" sz="quarter" idx="11"/>
          </p:nvPr>
        </p:nvSpPr>
        <p:spPr/>
        <p:txBody>
          <a:bodyPr>
            <a:normAutofit/>
          </a:bodyPr>
          <a:lstStyle/>
          <a:p>
            <a:r>
              <a:rPr lang="en-US" dirty="0" smtClean="0"/>
              <a:t>$ tree apache</a:t>
            </a:r>
            <a:endParaRPr lang="en-US" dirty="0"/>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918103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Tree>
    <p:extLst>
      <p:ext uri="{BB962C8B-B14F-4D97-AF65-F5344CB8AC3E}">
        <p14:creationId xmlns:p14="http://schemas.microsoft.com/office/powerpoint/2010/main" val="144172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name             'apache</a:t>
            </a:r>
            <a:r>
              <a:rPr lang="en-US" dirty="0" smtClean="0"/>
              <a:t>'                                </a:t>
            </a:r>
            <a:endParaRPr lang="en-US" dirty="0"/>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a:t>
            </a:r>
            <a:r>
              <a:rPr lang="en-US" dirty="0" smtClean="0"/>
              <a:t>web server'</a:t>
            </a:r>
            <a:endParaRPr lang="en-US" dirty="0"/>
          </a:p>
          <a:p>
            <a:r>
              <a:rPr lang="en-US" dirty="0" err="1"/>
              <a:t>long_description</a:t>
            </a:r>
            <a:r>
              <a:rPr lang="en-US" dirty="0"/>
              <a:t> 'Installs/</a:t>
            </a:r>
            <a:r>
              <a:rPr lang="en-US" dirty="0" smtClean="0"/>
              <a:t>Configures web server'           </a:t>
            </a:r>
            <a:endParaRPr lang="en-US" dirty="0"/>
          </a:p>
          <a:p>
            <a:r>
              <a:rPr lang="en-US" dirty="0"/>
              <a:t>version          '0.1.0'</a:t>
            </a:r>
          </a:p>
        </p:txBody>
      </p:sp>
      <p:sp>
        <p:nvSpPr>
          <p:cNvPr id="2" name="Title 1"/>
          <p:cNvSpPr>
            <a:spLocks noGrp="1"/>
          </p:cNvSpPr>
          <p:nvPr>
            <p:ph type="title"/>
          </p:nvPr>
        </p:nvSpPr>
        <p:spPr/>
        <p:txBody>
          <a:bodyPr/>
          <a:lstStyle/>
          <a:p>
            <a:r>
              <a:rPr lang="en-US" dirty="0" smtClean="0"/>
              <a:t>Let's Take a Look at the Metadata</a:t>
            </a:r>
            <a:endParaRPr lang="en-US" dirty="0"/>
          </a:p>
        </p:txBody>
      </p:sp>
      <p:sp>
        <p:nvSpPr>
          <p:cNvPr id="4" name="Text Placeholder 3"/>
          <p:cNvSpPr>
            <a:spLocks noGrp="1"/>
          </p:cNvSpPr>
          <p:nvPr>
            <p:ph type="body" sz="quarter" idx="11"/>
          </p:nvPr>
        </p:nvSpPr>
        <p:spPr/>
        <p:txBody>
          <a:bodyPr>
            <a:normAutofit/>
          </a:bodyPr>
          <a:lstStyle/>
          <a:p>
            <a:r>
              <a:rPr lang="en-US" dirty="0" smtClean="0"/>
              <a:t>$ cat apache/</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55253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sz="2000" dirty="0" smtClean="0"/>
              <a:t>apache</a:t>
            </a:r>
            <a:endParaRPr lang="en-US" sz="2000" dirty="0"/>
          </a:p>
          <a:p>
            <a:r>
              <a:rPr lang="en-US" sz="2000" dirty="0"/>
              <a:t>├── </a:t>
            </a:r>
            <a:r>
              <a:rPr lang="en-US" sz="2000" dirty="0" err="1"/>
              <a:t>Berksfile</a:t>
            </a:r>
            <a:endParaRPr lang="en-US" sz="2000" dirty="0"/>
          </a:p>
          <a:p>
            <a:r>
              <a:rPr lang="en-US" sz="2000" dirty="0"/>
              <a:t>├── </a:t>
            </a:r>
            <a:r>
              <a:rPr lang="en-US" sz="2000" dirty="0" err="1"/>
              <a:t>chefignore</a:t>
            </a:r>
            <a:endParaRPr lang="en-US" sz="2000" dirty="0"/>
          </a:p>
          <a:p>
            <a:r>
              <a:rPr lang="en-US" sz="2000" dirty="0"/>
              <a:t>├── </a:t>
            </a:r>
            <a:r>
              <a:rPr lang="en-US" sz="2000" dirty="0" err="1"/>
              <a:t>metadata.rb</a:t>
            </a:r>
            <a:endParaRPr lang="en-US" sz="2000" dirty="0"/>
          </a:p>
          <a:p>
            <a:r>
              <a:rPr lang="en-US" sz="2000" dirty="0"/>
              <a:t>├── </a:t>
            </a:r>
            <a:r>
              <a:rPr lang="en-US" sz="2000" dirty="0" err="1"/>
              <a:t>README.md</a:t>
            </a:r>
            <a:endParaRPr lang="en-US" sz="2000" dirty="0"/>
          </a:p>
          <a:p>
            <a:r>
              <a:rPr lang="en-US" sz="2000" dirty="0"/>
              <a:t>├── recipes</a:t>
            </a:r>
          </a:p>
          <a:p>
            <a:r>
              <a:rPr lang="en-US" sz="2000" dirty="0"/>
              <a:t>│   └── </a:t>
            </a:r>
            <a:r>
              <a:rPr lang="en-US" sz="2000" dirty="0" err="1"/>
              <a:t>default.rb</a:t>
            </a:r>
            <a:endParaRPr lang="en-US" sz="2000" dirty="0"/>
          </a:p>
          <a:p>
            <a:r>
              <a:rPr lang="en-US" sz="2000" dirty="0"/>
              <a:t>├── spec</a:t>
            </a:r>
          </a:p>
          <a:p>
            <a:r>
              <a:rPr lang="en-US" sz="2000" dirty="0"/>
              <a:t>│   ├── </a:t>
            </a:r>
            <a:r>
              <a:rPr lang="en-US" sz="2000" dirty="0" err="1"/>
              <a:t>spec_helper.rb</a:t>
            </a:r>
            <a:endParaRPr lang="en-US" sz="2000" dirty="0"/>
          </a:p>
          <a:p>
            <a:r>
              <a:rPr lang="en-US" sz="2000" dirty="0"/>
              <a:t>│   └── unit</a:t>
            </a:r>
          </a:p>
          <a:p>
            <a:r>
              <a:rPr lang="en-US" sz="2000" dirty="0"/>
              <a:t>│       └── recipes</a:t>
            </a:r>
          </a:p>
          <a:p>
            <a:r>
              <a:rPr lang="en-US" sz="2000" dirty="0"/>
              <a:t>│           └── </a:t>
            </a:r>
            <a:r>
              <a:rPr lang="en-US" sz="2000" dirty="0" err="1"/>
              <a:t>default_spec.rb</a:t>
            </a:r>
            <a:endParaRPr lang="en-US" sz="2000" dirty="0"/>
          </a:p>
          <a:p>
            <a:r>
              <a:rPr lang="en-US" sz="2000" dirty="0" smtClean="0"/>
              <a:t>10 directories, 9 files</a:t>
            </a:r>
            <a:endParaRPr lang="en-US" sz="2000" dirty="0"/>
          </a:p>
        </p:txBody>
      </p:sp>
      <p:sp>
        <p:nvSpPr>
          <p:cNvPr id="2" name="Title 1"/>
          <p:cNvSpPr>
            <a:spLocks noGrp="1"/>
          </p:cNvSpPr>
          <p:nvPr>
            <p:ph type="title"/>
          </p:nvPr>
        </p:nvSpPr>
        <p:spPr/>
        <p:txBody>
          <a:bodyPr>
            <a:normAutofit/>
          </a:bodyPr>
          <a:lstStyle/>
          <a:p>
            <a:r>
              <a:rPr lang="en-US" dirty="0" smtClean="0"/>
              <a:t>The Cookbook </a:t>
            </a:r>
            <a:r>
              <a:rPr lang="en-US" dirty="0"/>
              <a:t>H</a:t>
            </a:r>
            <a:r>
              <a:rPr lang="en-US" dirty="0" smtClean="0"/>
              <a:t>as a Folder for Recipes</a:t>
            </a:r>
            <a:endParaRPr lang="en-US" dirty="0"/>
          </a:p>
        </p:txBody>
      </p:sp>
      <p:sp>
        <p:nvSpPr>
          <p:cNvPr id="4" name="Text Placeholder 3"/>
          <p:cNvSpPr>
            <a:spLocks noGrp="1"/>
          </p:cNvSpPr>
          <p:nvPr>
            <p:ph type="body" sz="quarter" idx="11"/>
          </p:nvPr>
        </p:nvSpPr>
        <p:spPr/>
        <p:txBody>
          <a:bodyPr>
            <a:normAutofit/>
          </a:bodyPr>
          <a:lstStyle/>
          <a:p>
            <a:r>
              <a:rPr lang="en-US" dirty="0" smtClean="0"/>
              <a:t>$ tree apache</a:t>
            </a:r>
            <a:endParaRPr lang="en-US" dirty="0"/>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6799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smtClean="0"/>
              <a:t># </a:t>
            </a:r>
            <a:r>
              <a:rPr lang="en-US" dirty="0"/>
              <a:t>Cookbook Name:: </a:t>
            </a:r>
            <a:r>
              <a:rPr lang="en-US" dirty="0" smtClean="0"/>
              <a:t>apache</a:t>
            </a:r>
            <a:endParaRPr lang="en-US" dirty="0"/>
          </a:p>
          <a:p>
            <a:r>
              <a:rPr lang="en-US" dirty="0"/>
              <a:t># Recipe:: default</a:t>
            </a:r>
          </a:p>
          <a:p>
            <a:r>
              <a:rPr lang="en-US" dirty="0"/>
              <a:t>#</a:t>
            </a:r>
          </a:p>
          <a:p>
            <a:r>
              <a:rPr lang="en-US" dirty="0"/>
              <a:t># Copyright (c) 2015 The Authors, All Rights Reserved.</a:t>
            </a:r>
          </a:p>
        </p:txBody>
      </p:sp>
      <p:sp>
        <p:nvSpPr>
          <p:cNvPr id="2" name="Title 1"/>
          <p:cNvSpPr>
            <a:spLocks noGrp="1"/>
          </p:cNvSpPr>
          <p:nvPr>
            <p:ph type="title"/>
          </p:nvPr>
        </p:nvSpPr>
        <p:spPr/>
        <p:txBody>
          <a:bodyPr/>
          <a:lstStyle/>
          <a:p>
            <a:r>
              <a:rPr lang="en-US" dirty="0" smtClean="0"/>
              <a:t>The Cookbook </a:t>
            </a:r>
            <a:r>
              <a:rPr lang="en-US" dirty="0"/>
              <a:t>H</a:t>
            </a:r>
            <a:r>
              <a:rPr lang="en-US" dirty="0" smtClean="0"/>
              <a:t>as a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normAutofit/>
          </a:bodyPr>
          <a:lstStyle/>
          <a:p>
            <a:r>
              <a:rPr lang="en-US" dirty="0" smtClean="0"/>
              <a:t>$ cat apache/recipes/</a:t>
            </a:r>
            <a:r>
              <a:rPr lang="en-US" dirty="0" err="1" smtClean="0"/>
              <a:t>default.rb</a:t>
            </a:r>
            <a:endParaRPr lang="en-US" dirty="0"/>
          </a:p>
        </p:txBody>
      </p:sp>
    </p:spTree>
    <p:extLst>
      <p:ext uri="{BB962C8B-B14F-4D97-AF65-F5344CB8AC3E}">
        <p14:creationId xmlns:p14="http://schemas.microsoft.com/office/powerpoint/2010/main" val="2695801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sz="2000" dirty="0"/>
              <a:t>Compiling Cookbooks</a:t>
            </a:r>
            <a:r>
              <a:rPr lang="en-US" sz="2000" dirty="0" smtClean="0"/>
              <a:t>...</a:t>
            </a:r>
          </a:p>
          <a:p>
            <a:r>
              <a:rPr lang="en-US" sz="2000" dirty="0" smtClean="0"/>
              <a:t>Recipe</a:t>
            </a:r>
            <a:r>
              <a:rPr lang="en-US" sz="2000" dirty="0"/>
              <a:t>: </a:t>
            </a:r>
            <a:r>
              <a:rPr lang="en-US" sz="2000" dirty="0" err="1"/>
              <a:t>code_generator</a:t>
            </a:r>
            <a:r>
              <a:rPr lang="en-US" sz="2000" dirty="0"/>
              <a:t>::</a:t>
            </a:r>
            <a:r>
              <a:rPr lang="en-US" sz="2000" dirty="0" smtClean="0"/>
              <a:t>recipe</a:t>
            </a:r>
          </a:p>
          <a:p>
            <a:r>
              <a:rPr lang="en-US" sz="2000" dirty="0" smtClean="0"/>
              <a:t>  </a:t>
            </a:r>
            <a:r>
              <a:rPr lang="en-US" sz="2000" dirty="0"/>
              <a:t>* directory[./apache/spec/unit/recipes] action create (up to date</a:t>
            </a:r>
            <a:r>
              <a:rPr lang="en-US" sz="2000" dirty="0" smtClean="0"/>
              <a:t>)</a:t>
            </a:r>
          </a:p>
          <a:p>
            <a:r>
              <a:rPr lang="en-US" sz="2000" dirty="0" smtClean="0"/>
              <a:t>  </a:t>
            </a:r>
            <a:r>
              <a:rPr lang="en-US" sz="2000" dirty="0"/>
              <a:t>* </a:t>
            </a:r>
            <a:r>
              <a:rPr lang="en-US" sz="2000" dirty="0" err="1"/>
              <a:t>cookbook_file</a:t>
            </a:r>
            <a:r>
              <a:rPr lang="en-US" sz="2000" dirty="0"/>
              <a:t>[./apache/spec/</a:t>
            </a:r>
            <a:r>
              <a:rPr lang="en-US" sz="2000" dirty="0" err="1"/>
              <a:t>spec_helper.rb</a:t>
            </a:r>
            <a:r>
              <a:rPr lang="en-US" sz="2000" dirty="0"/>
              <a:t>] action </a:t>
            </a:r>
            <a:r>
              <a:rPr lang="en-US" sz="2000" dirty="0" err="1"/>
              <a:t>create_if_missing</a:t>
            </a:r>
            <a:r>
              <a:rPr lang="en-US" sz="2000" dirty="0"/>
              <a:t> (up to date</a:t>
            </a:r>
            <a:r>
              <a:rPr lang="en-US" sz="2000" dirty="0" smtClean="0"/>
              <a:t>)</a:t>
            </a:r>
          </a:p>
          <a:p>
            <a:r>
              <a:rPr lang="en-US" sz="2000" dirty="0" smtClean="0"/>
              <a:t>  * </a:t>
            </a:r>
            <a:r>
              <a:rPr lang="en-US" sz="2000" dirty="0"/>
              <a:t>template[./apache/spec/unit/recipes/</a:t>
            </a:r>
            <a:r>
              <a:rPr lang="en-US" sz="2000" dirty="0" err="1"/>
              <a:t>server_spec.rb</a:t>
            </a:r>
            <a:r>
              <a:rPr lang="en-US" sz="2000" dirty="0"/>
              <a:t>] action </a:t>
            </a:r>
            <a:r>
              <a:rPr lang="en-US" sz="2000" dirty="0" err="1" smtClean="0"/>
              <a:t>create_if_missing</a:t>
            </a:r>
            <a:endParaRPr lang="en-US" sz="2000" dirty="0" smtClean="0"/>
          </a:p>
          <a:p>
            <a:r>
              <a:rPr lang="en-US" sz="2000" dirty="0" smtClean="0"/>
              <a:t>    </a:t>
            </a:r>
            <a:r>
              <a:rPr lang="en-US" sz="2000" dirty="0"/>
              <a:t>- create new file ./</a:t>
            </a:r>
            <a:r>
              <a:rPr lang="en-US" sz="2000" dirty="0" smtClean="0"/>
              <a:t>apache/spec/unit/recipes/</a:t>
            </a:r>
            <a:r>
              <a:rPr lang="en-US" sz="2000" dirty="0" err="1" smtClean="0"/>
              <a:t>server_spec.rb</a:t>
            </a:r>
            <a:endParaRPr lang="en-US" sz="2000" dirty="0" smtClean="0"/>
          </a:p>
          <a:p>
            <a:r>
              <a:rPr lang="en-US" sz="2000" dirty="0" smtClean="0"/>
              <a:t>    </a:t>
            </a:r>
            <a:r>
              <a:rPr lang="en-US" sz="2000" dirty="0"/>
              <a:t>- update content in file ./apache/spec/unit/recipes/</a:t>
            </a:r>
            <a:r>
              <a:rPr lang="en-US" sz="2000" dirty="0" err="1"/>
              <a:t>server_spec.rb</a:t>
            </a:r>
            <a:r>
              <a:rPr lang="en-US" sz="2000" dirty="0"/>
              <a:t> from none to </a:t>
            </a:r>
            <a:r>
              <a:rPr lang="en-US" sz="2000" dirty="0" smtClean="0"/>
              <a:t>15a8e6</a:t>
            </a:r>
          </a:p>
          <a:p>
            <a:r>
              <a:rPr lang="en-US" sz="2000" dirty="0" smtClean="0"/>
              <a:t>    </a:t>
            </a:r>
            <a:r>
              <a:rPr lang="en-US" sz="2000" dirty="0"/>
              <a:t>(diff output suppressed by </a:t>
            </a:r>
            <a:r>
              <a:rPr lang="en-US" sz="2000" dirty="0" err="1" smtClean="0"/>
              <a:t>config</a:t>
            </a:r>
            <a:r>
              <a:rPr lang="en-US" sz="2000" dirty="0" smtClean="0"/>
              <a:t>)</a:t>
            </a:r>
          </a:p>
          <a:p>
            <a:r>
              <a:rPr lang="en-US" sz="2000" dirty="0" smtClean="0"/>
              <a:t>  </a:t>
            </a:r>
            <a:r>
              <a:rPr lang="en-US" sz="2000" dirty="0"/>
              <a:t>* template[./apache/recipes/</a:t>
            </a:r>
            <a:r>
              <a:rPr lang="en-US" sz="2000" dirty="0" err="1"/>
              <a:t>server.rb</a:t>
            </a:r>
            <a:r>
              <a:rPr lang="en-US" sz="2000" dirty="0"/>
              <a:t>] action </a:t>
            </a:r>
            <a:r>
              <a:rPr lang="en-US" sz="2000" dirty="0" smtClean="0"/>
              <a:t>create</a:t>
            </a:r>
          </a:p>
          <a:p>
            <a:r>
              <a:rPr lang="en-US" sz="2000" dirty="0" smtClean="0"/>
              <a:t>    </a:t>
            </a:r>
            <a:r>
              <a:rPr lang="en-US" sz="2000" dirty="0"/>
              <a:t>- create new file ./</a:t>
            </a:r>
            <a:r>
              <a:rPr lang="en-US" sz="2000" dirty="0" smtClean="0"/>
              <a:t>apache/recipes/</a:t>
            </a:r>
            <a:r>
              <a:rPr lang="en-US" sz="2000" dirty="0" err="1" smtClean="0"/>
              <a:t>server.rb</a:t>
            </a:r>
            <a:endParaRPr lang="en-US" sz="2000" dirty="0" smtClean="0"/>
          </a:p>
          <a:p>
            <a:r>
              <a:rPr lang="en-US" sz="2000" dirty="0" smtClean="0"/>
              <a:t>    </a:t>
            </a:r>
            <a:r>
              <a:rPr lang="en-US" sz="2000" dirty="0"/>
              <a:t>- update content in file ./apache/recipes/</a:t>
            </a:r>
            <a:r>
              <a:rPr lang="en-US" sz="2000" dirty="0" err="1"/>
              <a:t>server.rb</a:t>
            </a:r>
            <a:r>
              <a:rPr lang="en-US" sz="2000" dirty="0"/>
              <a:t> from none to </a:t>
            </a:r>
            <a:r>
              <a:rPr lang="en-US" sz="2000" dirty="0" smtClean="0"/>
              <a:t>6b8381</a:t>
            </a:r>
          </a:p>
          <a:p>
            <a:r>
              <a:rPr lang="en-US" sz="2000" dirty="0" smtClean="0"/>
              <a:t>    </a:t>
            </a:r>
            <a:r>
              <a:rPr lang="en-US" sz="2000" dirty="0"/>
              <a:t>(diff output suppressed by </a:t>
            </a:r>
            <a:r>
              <a:rPr lang="en-US" sz="2000" dirty="0" err="1"/>
              <a:t>config</a:t>
            </a:r>
            <a:r>
              <a:rPr lang="en-US" sz="2000" dirty="0"/>
              <a:t>)</a:t>
            </a:r>
          </a:p>
        </p:txBody>
      </p:sp>
      <p:sp>
        <p:nvSpPr>
          <p:cNvPr id="2" name="Title 1"/>
          <p:cNvSpPr>
            <a:spLocks noGrp="1"/>
          </p:cNvSpPr>
          <p:nvPr>
            <p:ph type="title"/>
          </p:nvPr>
        </p:nvSpPr>
        <p:spPr/>
        <p:txBody>
          <a:bodyPr/>
          <a:lstStyle/>
          <a:p>
            <a:r>
              <a:rPr lang="en-US" dirty="0" smtClean="0"/>
              <a:t>Generate the apache server recipe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recipe apache server</a:t>
            </a:r>
            <a:endParaRPr lang="en-US" dirty="0"/>
          </a:p>
        </p:txBody>
      </p:sp>
      <p:sp>
        <p:nvSpPr>
          <p:cNvPr id="5" name="Rectangle 4"/>
          <p:cNvSpPr/>
          <p:nvPr/>
        </p:nvSpPr>
        <p:spPr bwMode="auto">
          <a:xfrm>
            <a:off x="1125673" y="677265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20954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smtClean="0"/>
              <a:t># </a:t>
            </a:r>
            <a:r>
              <a:rPr lang="en-US" dirty="0"/>
              <a:t>Cookbook Name:: </a:t>
            </a:r>
            <a:r>
              <a:rPr lang="en-US" dirty="0" smtClean="0"/>
              <a:t>apache</a:t>
            </a:r>
            <a:endParaRPr lang="en-US" dirty="0"/>
          </a:p>
          <a:p>
            <a:r>
              <a:rPr lang="en-US" dirty="0"/>
              <a:t># Recipe:: </a:t>
            </a:r>
            <a:r>
              <a:rPr lang="en-US" dirty="0" smtClean="0"/>
              <a:t>server</a:t>
            </a:r>
            <a:endParaRPr lang="en-US" dirty="0"/>
          </a:p>
          <a:p>
            <a:r>
              <a:rPr lang="en-US" dirty="0"/>
              <a:t>#</a:t>
            </a:r>
          </a:p>
          <a:p>
            <a:r>
              <a:rPr lang="en-US" dirty="0"/>
              <a:t># Copyright (c) 2015 The Authors, All Rights Reserved.</a:t>
            </a:r>
          </a:p>
        </p:txBody>
      </p:sp>
      <p:sp>
        <p:nvSpPr>
          <p:cNvPr id="2" name="Title 1"/>
          <p:cNvSpPr>
            <a:spLocks noGrp="1"/>
          </p:cNvSpPr>
          <p:nvPr>
            <p:ph type="title"/>
          </p:nvPr>
        </p:nvSpPr>
        <p:spPr/>
        <p:txBody>
          <a:bodyPr/>
          <a:lstStyle/>
          <a:p>
            <a:r>
              <a:rPr lang="en-US" dirty="0" smtClean="0"/>
              <a:t>The Cookbook </a:t>
            </a:r>
            <a:r>
              <a:rPr lang="en-US" dirty="0"/>
              <a:t>H</a:t>
            </a:r>
            <a:r>
              <a:rPr lang="en-US" dirty="0" smtClean="0"/>
              <a:t>as a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normAutofit/>
          </a:bodyPr>
          <a:lstStyle/>
          <a:p>
            <a:r>
              <a:rPr lang="en-US" dirty="0" smtClean="0"/>
              <a:t>$ cat apache/recipes/</a:t>
            </a:r>
            <a:r>
              <a:rPr lang="en-US" dirty="0" err="1" smtClean="0"/>
              <a:t>server.rb</a:t>
            </a:r>
            <a:endParaRPr lang="en-US" dirty="0"/>
          </a:p>
        </p:txBody>
      </p:sp>
    </p:spTree>
    <p:extLst>
      <p:ext uri="{BB962C8B-B14F-4D97-AF65-F5344CB8AC3E}">
        <p14:creationId xmlns:p14="http://schemas.microsoft.com/office/powerpoint/2010/main" val="717812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server.rb</a:t>
            </a:r>
            <a:r>
              <a:rPr lang="en-US" dirty="0" smtClean="0"/>
              <a:t> recipe file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3"/>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294967295"/>
          </p:nvPr>
        </p:nvSpPr>
        <p:spPr>
          <a:xfrm>
            <a:off x="6299200" y="8579662"/>
            <a:ext cx="3657600" cy="486833"/>
          </a:xfrm>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653690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normAutofit/>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13"/>
          </p:nvPr>
        </p:nvSpPr>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Tree>
    <p:extLst>
      <p:ext uri="{BB962C8B-B14F-4D97-AF65-F5344CB8AC3E}">
        <p14:creationId xmlns:p14="http://schemas.microsoft.com/office/powerpoint/2010/main" val="363483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Change into the Cookbooks Directory</a:t>
            </a:r>
            <a:endParaRPr lang="en-US" sz="4800" dirty="0"/>
          </a:p>
        </p:txBody>
      </p:sp>
      <p:sp>
        <p:nvSpPr>
          <p:cNvPr id="4" name="Text Placeholder 3"/>
          <p:cNvSpPr>
            <a:spLocks noGrp="1"/>
          </p:cNvSpPr>
          <p:nvPr>
            <p:ph type="body" sz="quarter" idx="11"/>
          </p:nvPr>
        </p:nvSpPr>
        <p:spPr>
          <a:xfrm>
            <a:off x="1150606" y="1290293"/>
            <a:ext cx="14422528" cy="2950105"/>
          </a:xfrm>
        </p:spPr>
        <p:txBody>
          <a:bodyPr anchor="t"/>
          <a:lstStyle/>
          <a:p>
            <a:r>
              <a:rPr lang="en-US" dirty="0" smtClean="0"/>
              <a:t>$ cd chef-repo</a:t>
            </a:r>
          </a:p>
          <a:p>
            <a:r>
              <a:rPr lang="en-US" dirty="0" smtClean="0"/>
              <a:t>$ cd cookbooks</a:t>
            </a:r>
            <a:endParaRPr lang="en-US" dirty="0"/>
          </a:p>
        </p:txBody>
      </p:sp>
    </p:spTree>
    <p:extLst>
      <p:ext uri="{BB962C8B-B14F-4D97-AF65-F5344CB8AC3E}">
        <p14:creationId xmlns:p14="http://schemas.microsoft.com/office/powerpoint/2010/main" val="552919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3" name="Text Placeholder 2"/>
          <p:cNvSpPr>
            <a:spLocks noGrp="1"/>
          </p:cNvSpPr>
          <p:nvPr>
            <p:ph type="body" sz="quarter" idx="12"/>
          </p:nvPr>
        </p:nvSpPr>
        <p:spPr>
          <a:xfrm>
            <a:off x="677333" y="1856201"/>
            <a:ext cx="14898624" cy="1567583"/>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a:latin typeface="Courier New" panose="02070309020205020404" pitchFamily="49" charset="0"/>
              </a:rPr>
              <a:t>'</a:t>
            </a:r>
          </a:p>
          <a:p>
            <a:endParaRPr lang="en-US" dirty="0"/>
          </a:p>
        </p:txBody>
      </p:sp>
      <p:sp>
        <p:nvSpPr>
          <p:cNvPr id="13" name="Text Placeholder 4"/>
          <p:cNvSpPr txBox="1">
            <a:spLocks/>
          </p:cNvSpPr>
          <p:nvPr/>
        </p:nvSpPr>
        <p:spPr bwMode="white">
          <a:xfrm>
            <a:off x="677333" y="3674304"/>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204377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3" name="Text Placeholder 2"/>
          <p:cNvSpPr>
            <a:spLocks noGrp="1"/>
          </p:cNvSpPr>
          <p:nvPr>
            <p:ph type="body" sz="quarter" idx="12"/>
          </p:nvPr>
        </p:nvSpPr>
        <p:spPr>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4880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computer is </a:t>
            </a:r>
            <a:r>
              <a:rPr lang="en-US" b="1" dirty="0">
                <a:latin typeface="Courier New" panose="02070309020205020404" pitchFamily="49" charset="0"/>
              </a:rPr>
              <a:t>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dirty="0" smtClean="0"/>
              <a:t>This </a:t>
            </a:r>
            <a:r>
              <a:rPr lang="en-US" sz="3700" dirty="0"/>
              <a:t>company is 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973330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546648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index.html</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6" name="Content Placeholder 5"/>
          <p:cNvSpPr>
            <a:spLocks noGrp="1"/>
          </p:cNvSpPr>
          <p:nvPr>
            <p:ph sz="quarter" idx="13"/>
          </p:nvPr>
        </p:nvSpPr>
        <p:spPr/>
        <p:txBody>
          <a:bodyPr/>
          <a:lstStyle/>
          <a:p>
            <a:endParaRPr lang="en-US"/>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Tree>
    <p:extLst>
      <p:ext uri="{BB962C8B-B14F-4D97-AF65-F5344CB8AC3E}">
        <p14:creationId xmlns:p14="http://schemas.microsoft.com/office/powerpoint/2010/main" val="1515953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index.html</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7" name="Content Placeholder 6"/>
          <p:cNvSpPr>
            <a:spLocks noGrp="1"/>
          </p:cNvSpPr>
          <p:nvPr>
            <p:ph sz="quarter" idx="13"/>
          </p:nvPr>
        </p:nvSpPr>
        <p:spPr>
          <a:xfrm>
            <a:off x="3934297" y="8170693"/>
            <a:ext cx="8917577" cy="524133"/>
          </a:xfrm>
        </p:spPr>
        <p:txBody>
          <a:bodyPr/>
          <a:lstStyle/>
          <a:p>
            <a:endParaRPr lang="en-US"/>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Tree>
    <p:extLst>
      <p:ext uri="{BB962C8B-B14F-4D97-AF65-F5344CB8AC3E}">
        <p14:creationId xmlns:p14="http://schemas.microsoft.com/office/powerpoint/2010/main" val="4077503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index.html</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6" name="Content Placeholder 5"/>
          <p:cNvSpPr>
            <a:spLocks noGrp="1"/>
          </p:cNvSpPr>
          <p:nvPr>
            <p:ph sz="quarter" idx="13"/>
          </p:nvPr>
        </p:nvSpPr>
        <p:spPr/>
        <p:txBody>
          <a:bodyPr/>
          <a:lstStyle/>
          <a:p>
            <a:endParaRPr lang="en-US"/>
          </a:p>
        </p:txBody>
      </p:sp>
      <p:cxnSp>
        <p:nvCxnSpPr>
          <p:cNvPr id="7" name="Straight Connector 6"/>
          <p:cNvCxnSpPr/>
          <p:nvPr/>
        </p:nvCxnSpPr>
        <p:spPr>
          <a:xfrm>
            <a:off x="4828106"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31685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index.html</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6" name="Content Placeholder 5"/>
          <p:cNvSpPr>
            <a:spLocks noGrp="1"/>
          </p:cNvSpPr>
          <p:nvPr>
            <p:ph sz="quarter" idx="13"/>
          </p:nvPr>
        </p:nvSpPr>
        <p:spPr/>
        <p:txBody>
          <a:bodyPr/>
          <a:lstStyle/>
          <a:p>
            <a:endParaRPr lang="en-US"/>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12" name="Straight Connector 11"/>
          <p:cNvCxnSpPr/>
          <p:nvPr/>
        </p:nvCxnSpPr>
        <p:spPr>
          <a:xfrm>
            <a:off x="4807623"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54915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index.html</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7" name="Content Placeholder 6"/>
          <p:cNvSpPr>
            <a:spLocks noGrp="1"/>
          </p:cNvSpPr>
          <p:nvPr>
            <p:ph sz="quarter" idx="13"/>
          </p:nvPr>
        </p:nvSpPr>
        <p:spPr/>
        <p:txBody>
          <a:bodyPr/>
          <a:lstStyle/>
          <a:p>
            <a:endParaRPr lang="en-US"/>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828106"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76618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0"/>
          </p:nvPr>
        </p:nvSpPr>
        <p:spPr/>
        <p:txBody>
          <a:bodyPr/>
          <a:lstStyle/>
          <a:p>
            <a:endParaRPr lang="en-US"/>
          </a:p>
        </p:txBody>
      </p:sp>
      <p:sp>
        <p:nvSpPr>
          <p:cNvPr id="2" name="Title 1"/>
          <p:cNvSpPr>
            <a:spLocks noGrp="1"/>
          </p:cNvSpPr>
          <p:nvPr>
            <p:ph type="title"/>
          </p:nvPr>
        </p:nvSpPr>
        <p:spPr/>
        <p:txBody>
          <a:bodyPr/>
          <a:lstStyle/>
          <a:p>
            <a:r>
              <a:rPr lang="en-US" dirty="0" smtClean="0"/>
              <a:t>Edit the </a:t>
            </a:r>
            <a:r>
              <a:rPr lang="en-US" dirty="0" err="1" smtClean="0"/>
              <a:t>server.rb</a:t>
            </a:r>
            <a:r>
              <a:rPr lang="en-US" dirty="0" smtClean="0"/>
              <a:t> recipe file</a:t>
            </a:r>
            <a:endParaRPr lang="en-US" dirty="0"/>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nano</a:t>
            </a:r>
            <a:r>
              <a:rPr lang="en-US" dirty="0" smtClean="0"/>
              <a:t> apache/recipes/</a:t>
            </a:r>
            <a:r>
              <a:rPr lang="en-US" dirty="0" err="1" smtClean="0"/>
              <a:t>server.rb</a:t>
            </a:r>
            <a:endParaRPr lang="en-US" dirty="0"/>
          </a:p>
        </p:txBody>
      </p:sp>
    </p:spTree>
    <p:extLst>
      <p:ext uri="{BB962C8B-B14F-4D97-AF65-F5344CB8AC3E}">
        <p14:creationId xmlns:p14="http://schemas.microsoft.com/office/powerpoint/2010/main" val="361118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18056" y="3991733"/>
            <a:ext cx="12254005" cy="951447"/>
          </a:xfrm>
        </p:spPr>
        <p:txBody>
          <a:bodyPr>
            <a:normAutofit fontScale="90000"/>
          </a:bodyPr>
          <a:lstStyle/>
          <a:p>
            <a:r>
              <a:rPr lang="en-US" dirty="0" smtClean="0"/>
              <a:t>Create a Web Server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smtClean="0">
                <a:latin typeface="+mj-lt"/>
                <a:cs typeface="Courier New" panose="02070309020205020404" pitchFamily="49" charset="0"/>
              </a:rPr>
              <a:t>chef</a:t>
            </a:r>
            <a:r>
              <a:rPr lang="en-US" sz="2667" dirty="0" smtClean="0"/>
              <a:t> </a:t>
            </a:r>
            <a:r>
              <a:rPr lang="en-US" sz="2667" dirty="0"/>
              <a:t>to generate a cookbook to store </a:t>
            </a:r>
            <a:r>
              <a:rPr lang="en-US" sz="2667" dirty="0" smtClean="0"/>
              <a:t>our recipes.</a:t>
            </a:r>
          </a:p>
          <a:p>
            <a:pPr marL="457200" indent="-457200">
              <a:buFont typeface="Wingdings" charset="2"/>
              <a:buChar char="q"/>
            </a:pPr>
            <a:r>
              <a:rPr lang="en-US" sz="2667" dirty="0" smtClean="0"/>
              <a:t>Create a recipe to manage a Web Server.</a:t>
            </a:r>
            <a:endParaRPr lang="en-US" sz="2667" dirty="0"/>
          </a:p>
        </p:txBody>
      </p:sp>
      <p:sp>
        <p:nvSpPr>
          <p:cNvPr id="9" name="Title 1"/>
          <p:cNvSpPr txBox="1">
            <a:spLocks/>
          </p:cNvSpPr>
          <p:nvPr/>
        </p:nvSpPr>
        <p:spPr bwMode="white">
          <a:xfrm>
            <a:off x="574027" y="2259511"/>
            <a:ext cx="12254005" cy="951447"/>
          </a:xfrm>
          <a:prstGeom prst="rect">
            <a:avLst/>
          </a:prstGeom>
        </p:spPr>
        <p:txBody>
          <a:bodyPr vert="horz" wrap="square" lIns="91440" tIns="91440" rIns="91440" bIns="91440" rtlCol="0" anchor="ctr" anchorCtr="0">
            <a:normAutofit fontScale="90000" lnSpcReduction="10000"/>
          </a:bodyPr>
          <a:lstStyle>
            <a:lvl1pPr algn="l" defTabSz="1219120" rtl="0" eaLnBrk="1" latinLnBrk="0" hangingPunct="1">
              <a:lnSpc>
                <a:spcPct val="90000"/>
              </a:lnSpc>
              <a:spcBef>
                <a:spcPct val="0"/>
              </a:spcBef>
              <a:buNone/>
              <a:defRPr lang="en-US" sz="6400" b="1" kern="1200" cap="none" spc="0" baseline="0">
                <a:ln w="3175">
                  <a:noFill/>
                </a:ln>
                <a:solidFill>
                  <a:schemeClr val="accent1"/>
                </a:solidFill>
                <a:effectLst/>
                <a:latin typeface="+mj-lt"/>
                <a:ea typeface="+mn-ea"/>
                <a:cs typeface="Arial" charset="0"/>
              </a:defRPr>
            </a:lvl1pPr>
          </a:lstStyle>
          <a:p>
            <a:r>
              <a:rPr lang="en-US" dirty="0" smtClean="0"/>
              <a:t>Group Lab</a:t>
            </a:r>
            <a:endParaRPr lang="en-US" dirty="0"/>
          </a:p>
        </p:txBody>
      </p:sp>
    </p:spTree>
    <p:extLst>
      <p:ext uri="{BB962C8B-B14F-4D97-AF65-F5344CB8AC3E}">
        <p14:creationId xmlns:p14="http://schemas.microsoft.com/office/powerpoint/2010/main" val="2502216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Edit the </a:t>
            </a:r>
            <a:r>
              <a:rPr lang="en-US" dirty="0" err="1" smtClean="0"/>
              <a:t>server.rb</a:t>
            </a:r>
            <a:r>
              <a:rPr lang="en-US" dirty="0" smtClean="0"/>
              <a:t> recipe file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Tree>
    <p:extLst>
      <p:ext uri="{BB962C8B-B14F-4D97-AF65-F5344CB8AC3E}">
        <p14:creationId xmlns:p14="http://schemas.microsoft.com/office/powerpoint/2010/main" val="2790333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355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4247228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fr-FR" sz="2200" dirty="0" smtClean="0"/>
              <a:t>Usa                                                                               </a:t>
            </a:r>
            <a:endParaRPr lang="fr-FR" sz="2200" dirty="0"/>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6589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dirty="0" err="1" smtClean="0"/>
              <a:t>Usachef</a:t>
            </a:r>
            <a:r>
              <a:rPr lang="en-US" dirty="0" smtClean="0"/>
              <a:t>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025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dirty="0" err="1" smtClean="0"/>
              <a:t>Usachef</a:t>
            </a:r>
            <a:r>
              <a:rPr lang="en-US" dirty="0" smtClean="0"/>
              <a:t> generate cookbook NAME [options]</a:t>
            </a:r>
          </a:p>
          <a:p>
            <a:r>
              <a:rPr lang="en-US" dirty="0" smtClean="0"/>
              <a:t>    -C, --copyright COPYRIGHT        Name of the copyright holder - default...</a:t>
            </a:r>
          </a:p>
          <a:p>
            <a:r>
              <a:rPr lang="en-US" dirty="0" smtClean="0"/>
              <a:t>    -m, --email EMAIL                Email address of the author - defaults...</a:t>
            </a:r>
          </a:p>
          <a:p>
            <a:r>
              <a:rPr lang="en-US" dirty="0" smtClean="0"/>
              <a:t>    -a, --generator-</a:t>
            </a:r>
            <a:r>
              <a:rPr lang="en-US" dirty="0" err="1" smtClean="0"/>
              <a:t>arg</a:t>
            </a:r>
            <a:r>
              <a:rPr lang="en-US" dirty="0" smtClean="0"/>
              <a:t> KEY=VALUE    Use to set arbitrary attribute KEY to ...</a:t>
            </a:r>
          </a:p>
          <a:p>
            <a:r>
              <a:rPr lang="en-US" dirty="0" smtClean="0"/>
              <a:t>    -I, --license LICENSE            </a:t>
            </a:r>
            <a:r>
              <a:rPr lang="en-US" dirty="0" err="1" smtClean="0"/>
              <a:t>all_rights</a:t>
            </a:r>
            <a:r>
              <a:rPr lang="en-US" dirty="0" smtClean="0"/>
              <a:t>, httpd, </a:t>
            </a:r>
            <a:r>
              <a:rPr lang="en-US" dirty="0" err="1" smtClean="0"/>
              <a:t>mit</a:t>
            </a:r>
            <a:r>
              <a:rPr lang="en-US" dirty="0" smtClean="0"/>
              <a:t>, gplv2, gplv3 -...</a:t>
            </a:r>
          </a:p>
          <a:p>
            <a:r>
              <a:rPr lang="en-US" dirty="0" smtClean="0"/>
              <a:t>    -g GENERATOR_COOKBOOK_PATH,      Use GENERATOR_COOKBOOK_PATH for the...</a:t>
            </a:r>
          </a:p>
          <a:p>
            <a:r>
              <a:rPr lang="en-US" dirty="0" smtClean="0"/>
              <a:t>        --generator-cookbook</a:t>
            </a:r>
            <a:endParaRPr lang="en-US" dirty="0"/>
          </a:p>
        </p:txBody>
      </p:sp>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5" name="Rectangle 4"/>
          <p:cNvSpPr/>
          <p:nvPr/>
        </p:nvSpPr>
        <p:spPr bwMode="auto">
          <a:xfrm>
            <a:off x="1087686" y="2070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59719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a:t>Compiling Cookbooks...</a:t>
            </a:r>
          </a:p>
          <a:p>
            <a:r>
              <a:rPr lang="en-US" sz="2000" dirty="0"/>
              <a:t>Recipe: </a:t>
            </a:r>
            <a:r>
              <a:rPr lang="en-US" sz="2000" dirty="0" err="1"/>
              <a:t>code_generator</a:t>
            </a:r>
            <a:r>
              <a:rPr lang="en-US" sz="2000" dirty="0"/>
              <a:t>::cookbook</a:t>
            </a:r>
          </a:p>
          <a:p>
            <a:r>
              <a:rPr lang="en-US" sz="2000" dirty="0"/>
              <a:t>  * directory[/home/chef/apache] action create</a:t>
            </a:r>
          </a:p>
          <a:p>
            <a:r>
              <a:rPr lang="en-US" sz="2000" dirty="0"/>
              <a:t>    - create new directory /home/chef</a:t>
            </a:r>
          </a:p>
          <a:p>
            <a:r>
              <a:rPr lang="en-US" sz="2000" dirty="0"/>
              <a:t>  * template[/home/chef/apache/</a:t>
            </a:r>
            <a:r>
              <a:rPr lang="en-US" sz="2000" dirty="0" err="1"/>
              <a:t>metadata.rb</a:t>
            </a:r>
            <a:r>
              <a:rPr lang="en-US" sz="2000" dirty="0"/>
              <a:t>] action </a:t>
            </a:r>
            <a:r>
              <a:rPr lang="en-US" sz="2000" dirty="0" err="1"/>
              <a:t>create_if_missing</a:t>
            </a:r>
            <a:endParaRPr lang="en-US" sz="2000" dirty="0"/>
          </a:p>
          <a:p>
            <a:r>
              <a:rPr lang="en-US" sz="2000" dirty="0"/>
              <a:t>    - create new file /home/chef/apache/</a:t>
            </a:r>
            <a:r>
              <a:rPr lang="en-US" sz="2000" dirty="0" err="1"/>
              <a:t>metadata.rb</a:t>
            </a:r>
            <a:endParaRPr lang="en-US" sz="2000" dirty="0"/>
          </a:p>
          <a:p>
            <a:r>
              <a:rPr lang="en-US" sz="2000" dirty="0"/>
              <a:t>    - update content in file /home/chef/apache/</a:t>
            </a:r>
            <a:r>
              <a:rPr lang="en-US" sz="2000" dirty="0" err="1"/>
              <a:t>metadata.rb</a:t>
            </a:r>
            <a:r>
              <a:rPr lang="en-US" sz="2000" dirty="0"/>
              <a:t> from none to bd85d3</a:t>
            </a:r>
          </a:p>
          <a:p>
            <a:r>
              <a:rPr lang="en-US" sz="2000" dirty="0"/>
              <a:t>    (diff output suppressed by </a:t>
            </a:r>
            <a:r>
              <a:rPr lang="en-US" sz="2000" dirty="0" err="1"/>
              <a:t>config</a:t>
            </a:r>
            <a:r>
              <a:rPr lang="en-US" sz="2000" dirty="0"/>
              <a:t>)</a:t>
            </a:r>
          </a:p>
          <a:p>
            <a:r>
              <a:rPr lang="en-US" sz="2000" dirty="0"/>
              <a:t>  * template[/home/chef/apache/</a:t>
            </a:r>
            <a:r>
              <a:rPr lang="en-US" sz="2000" dirty="0" err="1"/>
              <a:t>README.md</a:t>
            </a:r>
            <a:r>
              <a:rPr lang="en-US" sz="2000" dirty="0"/>
              <a:t>] action </a:t>
            </a:r>
            <a:r>
              <a:rPr lang="en-US" sz="2000" dirty="0" err="1"/>
              <a:t>create_if_missing</a:t>
            </a:r>
            <a:endParaRPr lang="en-US" sz="2000" dirty="0"/>
          </a:p>
          <a:p>
            <a:r>
              <a:rPr lang="en-US" sz="2000" dirty="0"/>
              <a:t>    - create new file /home/chef/apache/</a:t>
            </a:r>
            <a:r>
              <a:rPr lang="en-US" sz="2000" dirty="0" err="1"/>
              <a:t>README.md</a:t>
            </a:r>
            <a:endParaRPr lang="en-US" sz="2000" dirty="0"/>
          </a:p>
          <a:p>
            <a:r>
              <a:rPr lang="en-US" sz="2000" dirty="0"/>
              <a:t>    - update content in file /home/chef/apache/</a:t>
            </a:r>
            <a:r>
              <a:rPr lang="en-US" sz="2000" dirty="0" err="1"/>
              <a:t>README.md</a:t>
            </a:r>
            <a:r>
              <a:rPr lang="en-US" sz="2000" dirty="0"/>
              <a:t> from none to 44d165</a:t>
            </a:r>
          </a:p>
          <a:p>
            <a:r>
              <a:rPr lang="en-US" sz="2000" dirty="0"/>
              <a:t>    (diff output suppressed by </a:t>
            </a:r>
            <a:r>
              <a:rPr lang="en-US" sz="2000" dirty="0" err="1"/>
              <a:t>config</a:t>
            </a:r>
            <a:r>
              <a:rPr lang="en-US" sz="2000" dirty="0"/>
              <a:t>)</a:t>
            </a:r>
          </a:p>
          <a:p>
            <a:r>
              <a:rPr lang="en-US" sz="2000" dirty="0"/>
              <a:t>  * </a:t>
            </a:r>
            <a:r>
              <a:rPr lang="en-US" sz="2000" dirty="0" err="1"/>
              <a:t>cookbook_file</a:t>
            </a:r>
            <a:r>
              <a:rPr lang="en-US" sz="2000" dirty="0"/>
              <a:t>[/home/chef/apache/</a:t>
            </a:r>
            <a:r>
              <a:rPr lang="en-US" sz="2000" dirty="0" err="1"/>
              <a:t>chefignore</a:t>
            </a:r>
            <a:r>
              <a:rPr lang="en-US" sz="2000" dirty="0"/>
              <a:t>] action create</a:t>
            </a:r>
          </a:p>
          <a:p>
            <a:endParaRPr lang="en-US" sz="2000" dirty="0"/>
          </a:p>
        </p:txBody>
      </p:sp>
      <p:sp>
        <p:nvSpPr>
          <p:cNvPr id="2" name="Title 1"/>
          <p:cNvSpPr>
            <a:spLocks noGrp="1"/>
          </p:cNvSpPr>
          <p:nvPr>
            <p:ph type="title"/>
          </p:nvPr>
        </p:nvSpPr>
        <p:spPr/>
        <p:txBody>
          <a:bodyPr/>
          <a:lstStyle/>
          <a:p>
            <a:r>
              <a:rPr lang="en-US" dirty="0" smtClean="0"/>
              <a:t>Let's Create a 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apache</a:t>
            </a:r>
            <a:endParaRPr lang="en-US" dirty="0"/>
          </a:p>
        </p:txBody>
      </p:sp>
      <p:sp>
        <p:nvSpPr>
          <p:cNvPr id="5" name="Rectangle 4"/>
          <p:cNvSpPr/>
          <p:nvPr/>
        </p:nvSpPr>
        <p:spPr bwMode="auto">
          <a:xfrm>
            <a:off x="1137009" y="3319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62455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smtClean="0"/>
              <a:t>apache</a:t>
            </a:r>
            <a:endParaRPr lang="en-US" sz="2000" dirty="0"/>
          </a:p>
          <a:p>
            <a:r>
              <a:rPr lang="en-US" sz="2000" dirty="0" smtClean="0"/>
              <a:t>├─</a:t>
            </a:r>
            <a:r>
              <a:rPr lang="en-US" sz="2000" dirty="0"/>
              <a:t>─ </a:t>
            </a:r>
            <a:r>
              <a:rPr lang="en-US" sz="2000" dirty="0" err="1"/>
              <a:t>Berksfile</a:t>
            </a:r>
            <a:endParaRPr lang="en-US" sz="2000" dirty="0"/>
          </a:p>
          <a:p>
            <a:r>
              <a:rPr lang="en-US" sz="2000" dirty="0"/>
              <a:t>├── </a:t>
            </a:r>
            <a:r>
              <a:rPr lang="en-US" sz="2000" dirty="0" err="1"/>
              <a:t>chefignore</a:t>
            </a:r>
            <a:endParaRPr lang="en-US" sz="2000" dirty="0"/>
          </a:p>
          <a:p>
            <a:r>
              <a:rPr lang="en-US" sz="2000" dirty="0"/>
              <a:t>├── metadata.rb</a:t>
            </a:r>
          </a:p>
          <a:p>
            <a:r>
              <a:rPr lang="en-US" sz="2000" dirty="0"/>
              <a:t>├── README.md</a:t>
            </a:r>
          </a:p>
          <a:p>
            <a:r>
              <a:rPr lang="en-US" sz="2000" dirty="0"/>
              <a:t>├── recipes</a:t>
            </a:r>
          </a:p>
          <a:p>
            <a:r>
              <a:rPr lang="en-US" sz="2000" dirty="0"/>
              <a:t>│   └── default.rb</a:t>
            </a:r>
          </a:p>
          <a:p>
            <a:r>
              <a:rPr lang="en-US" sz="2000" dirty="0"/>
              <a:t>├── spec</a:t>
            </a:r>
          </a:p>
          <a:p>
            <a:r>
              <a:rPr lang="en-US" sz="2000" dirty="0"/>
              <a:t>│   ├── </a:t>
            </a:r>
            <a:r>
              <a:rPr lang="en-US" sz="2000" dirty="0" err="1"/>
              <a:t>spec_helper.rb</a:t>
            </a:r>
            <a:endParaRPr lang="en-US" sz="2000" dirty="0"/>
          </a:p>
          <a:p>
            <a:r>
              <a:rPr lang="en-US" sz="2000" dirty="0"/>
              <a:t>│   └── unit</a:t>
            </a:r>
          </a:p>
          <a:p>
            <a:r>
              <a:rPr lang="en-US" sz="2000" dirty="0"/>
              <a:t>│       └── recipes</a:t>
            </a:r>
          </a:p>
          <a:p>
            <a:r>
              <a:rPr lang="en-US" sz="2000" dirty="0"/>
              <a:t>│           └── </a:t>
            </a:r>
            <a:r>
              <a:rPr lang="en-US" sz="2000" dirty="0" err="1" smtClean="0"/>
              <a:t>default_spec.rb</a:t>
            </a:r>
            <a:endParaRPr lang="en-US" sz="2000" dirty="0" smtClean="0"/>
          </a:p>
          <a:p>
            <a:r>
              <a:rPr lang="en-US" sz="2000" dirty="0"/>
              <a:t>10 directories, 9 files</a:t>
            </a:r>
          </a:p>
          <a:p>
            <a:endParaRPr lang="en-US" sz="2000" dirty="0"/>
          </a:p>
        </p:txBody>
      </p:sp>
      <p:sp>
        <p:nvSpPr>
          <p:cNvPr id="2" name="Title 1"/>
          <p:cNvSpPr>
            <a:spLocks noGrp="1"/>
          </p:cNvSpPr>
          <p:nvPr>
            <p:ph type="title"/>
          </p:nvPr>
        </p:nvSpPr>
        <p:spPr/>
        <p:txBody>
          <a:bodyPr/>
          <a:lstStyle/>
          <a:p>
            <a:r>
              <a:rPr lang="en-US" dirty="0" smtClean="0"/>
              <a:t>The </a:t>
            </a:r>
            <a:r>
              <a:rPr lang="en-US" dirty="0"/>
              <a:t>Cookbook </a:t>
            </a:r>
            <a:r>
              <a:rPr lang="en-US" dirty="0" smtClean="0"/>
              <a:t>Has a README</a:t>
            </a:r>
            <a:endParaRPr lang="en-US" dirty="0"/>
          </a:p>
        </p:txBody>
      </p:sp>
      <p:sp>
        <p:nvSpPr>
          <p:cNvPr id="4" name="Text Placeholder 3"/>
          <p:cNvSpPr>
            <a:spLocks noGrp="1"/>
          </p:cNvSpPr>
          <p:nvPr>
            <p:ph type="body" sz="quarter" idx="11"/>
          </p:nvPr>
        </p:nvSpPr>
        <p:spPr/>
        <p:txBody>
          <a:bodyPr/>
          <a:lstStyle/>
          <a:p>
            <a:r>
              <a:rPr lang="en-US" dirty="0" smtClean="0"/>
              <a:t>$ tree apache</a:t>
            </a:r>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01812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14777</TotalTime>
  <Words>3237</Words>
  <Application>Microsoft Macintosh PowerPoint</Application>
  <PresentationFormat>Custom</PresentationFormat>
  <Paragraphs>359</Paragraphs>
  <Slides>31</Slides>
  <Notes>31</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ChefDk3.2Template</vt:lpstr>
      <vt:lpstr>Chef In Practice</vt:lpstr>
      <vt:lpstr>Change into the Cookbooks Directory</vt:lpstr>
      <vt:lpstr>Create a Web Server Cookbook</vt:lpstr>
      <vt:lpstr>What is 'chef'?</vt:lpstr>
      <vt:lpstr>What can 'chef' do?</vt:lpstr>
      <vt:lpstr>What Can 'chef generate' Do?</vt:lpstr>
      <vt:lpstr>What Can 'chef generate cookbook' Do?</vt:lpstr>
      <vt:lpstr>Let's Create a Cookbook</vt:lpstr>
      <vt:lpstr>The Cookbook Has a README</vt:lpstr>
      <vt:lpstr>README.md</vt:lpstr>
      <vt:lpstr>The Cookbook Has Some Metadata</vt:lpstr>
      <vt:lpstr>metadata.rb</vt:lpstr>
      <vt:lpstr>Let's Take a Look at the Metadata</vt:lpstr>
      <vt:lpstr>The Cookbook Has a Folder for Recipes</vt:lpstr>
      <vt:lpstr>The Cookbook Has a Default Recipe</vt:lpstr>
      <vt:lpstr>Generate the apache server recipe</vt:lpstr>
      <vt:lpstr>The Cookbook Has a Default Recipe</vt:lpstr>
      <vt:lpstr>The server.rb recipe file</vt:lpstr>
      <vt:lpstr>Resources</vt:lpstr>
      <vt:lpstr>Example: Package</vt:lpstr>
      <vt:lpstr>Example: Service</vt:lpstr>
      <vt:lpstr>Example: File</vt:lpstr>
      <vt:lpstr>Example: File</vt:lpstr>
      <vt:lpstr>Resource Definition</vt:lpstr>
      <vt:lpstr>Resource Definition</vt:lpstr>
      <vt:lpstr>Resource Definition</vt:lpstr>
      <vt:lpstr>Resource Definition</vt:lpstr>
      <vt:lpstr>Resource Definition</vt:lpstr>
      <vt:lpstr>Edit the server.rb recipe file</vt:lpstr>
      <vt:lpstr>Edit the server.rb recipe file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Rebekah Everest</cp:lastModifiedBy>
  <cp:revision>1667</cp:revision>
  <cp:lastPrinted>2015-02-07T23:49:10Z</cp:lastPrinted>
  <dcterms:created xsi:type="dcterms:W3CDTF">2012-09-13T17:36:07Z</dcterms:created>
  <dcterms:modified xsi:type="dcterms:W3CDTF">2016-02-12T18:58:43Z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